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11"/>
  </p:notesMasterIdLst>
  <p:sldIdLst>
    <p:sldId id="275" r:id="rId4"/>
    <p:sldId id="259" r:id="rId5"/>
    <p:sldId id="27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ingla, Disha" initials="SD" lastIdx="1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99"/>
    <a:srgbClr val="FF5757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86" d="100"/>
          <a:sy n="86" d="100"/>
        </p:scale>
        <p:origin x="53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singla\AppData\Local\Temp\exp_n_demo_latest_0222_wo_outliers-1.xlsm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singla\AppData\Local\Temp\exp_n_demo_latest_0222_wo_outliers-1.xlsm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eabdelma\Downloads\exp_n_demo_latest_0222_wo_outliers%20(1).xlsm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0479"/>
          <c:y val="0.102414547767904"/>
          <c:w val="0.72598241574073796"/>
          <c:h val="0.78349711817821399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Asian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8031.1777779999993</c:v>
                </c:pt>
                <c:pt idx="1">
                  <c:v>6073.9444439999997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Black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2646.222221999999</c:v>
                </c:pt>
                <c:pt idx="1">
                  <c:v>375.61111099999988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Hawaiin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Sheet1!$B$4:$C$4</c:f>
              <c:numCache>
                <c:formatCode>General</c:formatCode>
                <c:ptCount val="2"/>
                <c:pt idx="0">
                  <c:v>361.77777800000001</c:v>
                </c:pt>
                <c:pt idx="1">
                  <c:v>44.611111000000001</c:v>
                </c:pt>
              </c:numCache>
            </c:numRef>
          </c:val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Hispanic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Sheet1!$B$5:$C$5</c:f>
              <c:numCache>
                <c:formatCode>General</c:formatCode>
                <c:ptCount val="2"/>
                <c:pt idx="0">
                  <c:v>31295.444444000001</c:v>
                </c:pt>
                <c:pt idx="1">
                  <c:v>2642.3055559999998</c:v>
                </c:pt>
              </c:numCache>
            </c:numRef>
          </c:val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 White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Sheet1!$B$6:$C$6</c:f>
              <c:numCache>
                <c:formatCode>General</c:formatCode>
                <c:ptCount val="2"/>
                <c:pt idx="0">
                  <c:v>38286.111110999998</c:v>
                </c:pt>
                <c:pt idx="1">
                  <c:v>20624.861110999998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81125400"/>
        <c:axId val="344275000"/>
      </c:barChart>
      <c:catAx>
        <c:axId val="28112540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4275000"/>
        <c:crosses val="autoZero"/>
        <c:auto val="1"/>
        <c:lblAlgn val="ctr"/>
        <c:lblOffset val="100"/>
        <c:noMultiLvlLbl val="1"/>
      </c:catAx>
      <c:valAx>
        <c:axId val="344275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125400"/>
        <c:crosses val="autoZero"/>
        <c:crossBetween val="between"/>
        <c:majorUnit val="0.25"/>
        <c:minorUnit val="0.125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081827588935"/>
          <c:y val="6.1111111111111102E-2"/>
          <c:w val="0.67022300822598502"/>
          <c:h val="0.807157042869640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'[exp_n_demo_latest_0222_wo_outliers-1.xlsm]Income chart-final'!$B$4</c:f>
              <c:strCache>
                <c:ptCount val="1"/>
                <c:pt idx="0">
                  <c:v>&lt; $30 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chart-final'!$B$5:$B$6</c:f>
              <c:numCache>
                <c:formatCode>General</c:formatCode>
                <c:ptCount val="2"/>
                <c:pt idx="0">
                  <c:v>156733</c:v>
                </c:pt>
                <c:pt idx="1">
                  <c:v>83494</c:v>
                </c:pt>
              </c:numCache>
            </c:numRef>
          </c:val>
        </c:ser>
        <c:ser>
          <c:idx val="1"/>
          <c:order val="1"/>
          <c:tx>
            <c:strRef>
              <c:f>'[exp_n_demo_latest_0222_wo_outliers-1.xlsm]Income chart-final'!$C$4</c:f>
              <c:strCache>
                <c:ptCount val="1"/>
                <c:pt idx="0">
                  <c:v>$30K-$50K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chart-final'!$C$5:$C$6</c:f>
              <c:numCache>
                <c:formatCode>General</c:formatCode>
                <c:ptCount val="2"/>
                <c:pt idx="0">
                  <c:v>122314</c:v>
                </c:pt>
                <c:pt idx="1">
                  <c:v>51333</c:v>
                </c:pt>
              </c:numCache>
            </c:numRef>
          </c:val>
        </c:ser>
        <c:ser>
          <c:idx val="2"/>
          <c:order val="2"/>
          <c:tx>
            <c:strRef>
              <c:f>'[exp_n_demo_latest_0222_wo_outliers-1.xlsm]Income chart-final'!$D$4</c:f>
              <c:strCache>
                <c:ptCount val="1"/>
                <c:pt idx="0">
                  <c:v>$50K-$75K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chart-final'!$D$5:$D$6</c:f>
              <c:numCache>
                <c:formatCode>General</c:formatCode>
                <c:ptCount val="2"/>
                <c:pt idx="0">
                  <c:v>124555</c:v>
                </c:pt>
                <c:pt idx="1">
                  <c:v>55172</c:v>
                </c:pt>
              </c:numCache>
            </c:numRef>
          </c:val>
        </c:ser>
        <c:ser>
          <c:idx val="3"/>
          <c:order val="3"/>
          <c:tx>
            <c:strRef>
              <c:f>'[exp_n_demo_latest_0222_wo_outliers-1.xlsm]Income chart-final'!$E$4</c:f>
              <c:strCache>
                <c:ptCount val="1"/>
                <c:pt idx="0">
                  <c:v>$75K-$100K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chart-final'!$E$5:$E$6</c:f>
              <c:numCache>
                <c:formatCode>General</c:formatCode>
                <c:ptCount val="2"/>
                <c:pt idx="0">
                  <c:v>110427</c:v>
                </c:pt>
                <c:pt idx="1">
                  <c:v>54300</c:v>
                </c:pt>
              </c:numCache>
            </c:numRef>
          </c:val>
        </c:ser>
        <c:ser>
          <c:idx val="4"/>
          <c:order val="4"/>
          <c:tx>
            <c:strRef>
              <c:f>'[exp_n_demo_latest_0222_wo_outliers-1.xlsm]Income chart-final'!$F$4</c:f>
              <c:strCache>
                <c:ptCount val="1"/>
                <c:pt idx="0">
                  <c:v>$100K-$125K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chart-final'!$F$5:$F$6</c:f>
              <c:numCache>
                <c:formatCode>General</c:formatCode>
                <c:ptCount val="2"/>
                <c:pt idx="0">
                  <c:v>84909</c:v>
                </c:pt>
                <c:pt idx="1">
                  <c:v>43233</c:v>
                </c:pt>
              </c:numCache>
            </c:numRef>
          </c:val>
        </c:ser>
        <c:ser>
          <c:idx val="5"/>
          <c:order val="5"/>
          <c:tx>
            <c:strRef>
              <c:f>'[exp_n_demo_latest_0222_wo_outliers-1.xlsm]Income chart-final'!$G$4</c:f>
              <c:strCache>
                <c:ptCount val="1"/>
                <c:pt idx="0">
                  <c:v>$125K-$150K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chart-final'!$G$5:$G$6</c:f>
              <c:numCache>
                <c:formatCode>General</c:formatCode>
                <c:ptCount val="2"/>
                <c:pt idx="0">
                  <c:v>53016</c:v>
                </c:pt>
                <c:pt idx="1">
                  <c:v>31545</c:v>
                </c:pt>
              </c:numCache>
            </c:numRef>
          </c:val>
        </c:ser>
        <c:ser>
          <c:idx val="6"/>
          <c:order val="6"/>
          <c:tx>
            <c:strRef>
              <c:f>'[exp_n_demo_latest_0222_wo_outliers-1.xlsm]Income chart-final'!$H$4</c:f>
              <c:strCache>
                <c:ptCount val="1"/>
                <c:pt idx="0">
                  <c:v>$150K-$200K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chart-final'!$H$5:$H$6</c:f>
              <c:numCache>
                <c:formatCode>General</c:formatCode>
                <c:ptCount val="2"/>
                <c:pt idx="0">
                  <c:v>53658</c:v>
                </c:pt>
                <c:pt idx="1">
                  <c:v>45470</c:v>
                </c:pt>
              </c:numCache>
            </c:numRef>
          </c:val>
        </c:ser>
        <c:ser>
          <c:idx val="7"/>
          <c:order val="7"/>
          <c:tx>
            <c:strRef>
              <c:f>'[exp_n_demo_latest_0222_wo_outliers-1.xlsm]Income chart-final'!$I$4</c:f>
              <c:strCache>
                <c:ptCount val="1"/>
                <c:pt idx="0">
                  <c:v>&gt;$200K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'[exp_n_demo_latest_0222_wo_outliers-1.xlsm]Income chart-final'!$A$5:$A$6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'[exp_n_demo_latest_0222_wo_outliers-1.xlsm]Income chart-final'!$I$5:$I$6</c:f>
              <c:numCache>
                <c:formatCode>General</c:formatCode>
                <c:ptCount val="2"/>
                <c:pt idx="0">
                  <c:v>30840</c:v>
                </c:pt>
                <c:pt idx="1">
                  <c:v>86740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44275784"/>
        <c:axId val="344276176"/>
      </c:barChart>
      <c:catAx>
        <c:axId val="3442757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4276176"/>
        <c:crosses val="autoZero"/>
        <c:auto val="1"/>
        <c:lblAlgn val="ctr"/>
        <c:lblOffset val="100"/>
        <c:noMultiLvlLbl val="0"/>
      </c:catAx>
      <c:valAx>
        <c:axId val="344276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427578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'[exp_n_demo_latest_0222_wo_outliers-1.xlsm]age'!$C$49</c:f>
              <c:strCache>
                <c:ptCount val="1"/>
                <c:pt idx="0">
                  <c:v>&lt;25 </c:v>
                </c:pt>
              </c:strCache>
            </c:strRef>
          </c:tx>
          <c:invertIfNegative val="0"/>
          <c:cat>
            <c:strRef>
              <c:f>'[exp_n_demo_latest_0222_wo_outliers-1.xlsm]age'!$B$50:$B$51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'[exp_n_demo_latest_0222_wo_outliers-1.xlsm]age'!$C$50:$C$51</c:f>
              <c:numCache>
                <c:formatCode>General</c:formatCode>
                <c:ptCount val="2"/>
                <c:pt idx="0">
                  <c:v>18988.4888888889</c:v>
                </c:pt>
                <c:pt idx="1">
                  <c:v>7538.3611111111122</c:v>
                </c:pt>
              </c:numCache>
            </c:numRef>
          </c:val>
        </c:ser>
        <c:ser>
          <c:idx val="1"/>
          <c:order val="1"/>
          <c:tx>
            <c:strRef>
              <c:f>'[exp_n_demo_latest_0222_wo_outliers-1.xlsm]age'!$D$49</c:f>
              <c:strCache>
                <c:ptCount val="1"/>
                <c:pt idx="0">
                  <c:v>25-45</c:v>
                </c:pt>
              </c:strCache>
            </c:strRef>
          </c:tx>
          <c:invertIfNegative val="0"/>
          <c:cat>
            <c:strRef>
              <c:f>'[exp_n_demo_latest_0222_wo_outliers-1.xlsm]age'!$B$50:$B$51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'[exp_n_demo_latest_0222_wo_outliers-1.xlsm]age'!$D$50:$D$51</c:f>
              <c:numCache>
                <c:formatCode>General</c:formatCode>
                <c:ptCount val="2"/>
                <c:pt idx="0">
                  <c:v>14761.57777777778</c:v>
                </c:pt>
                <c:pt idx="1">
                  <c:v>9232.6111111111131</c:v>
                </c:pt>
              </c:numCache>
            </c:numRef>
          </c:val>
        </c:ser>
        <c:ser>
          <c:idx val="2"/>
          <c:order val="2"/>
          <c:tx>
            <c:strRef>
              <c:f>'[exp_n_demo_latest_0222_wo_outliers-1.xlsm]age'!$E$49</c:f>
              <c:strCache>
                <c:ptCount val="1"/>
                <c:pt idx="0">
                  <c:v>45-55</c:v>
                </c:pt>
              </c:strCache>
            </c:strRef>
          </c:tx>
          <c:invertIfNegative val="0"/>
          <c:cat>
            <c:strRef>
              <c:f>'[exp_n_demo_latest_0222_wo_outliers-1.xlsm]age'!$B$50:$B$51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'[exp_n_demo_latest_0222_wo_outliers-1.xlsm]age'!$E$50:$E$51</c:f>
              <c:numCache>
                <c:formatCode>General</c:formatCode>
                <c:ptCount val="2"/>
                <c:pt idx="0">
                  <c:v>7037.8888888888887</c:v>
                </c:pt>
                <c:pt idx="1">
                  <c:v>3174.1388888888891</c:v>
                </c:pt>
              </c:numCache>
            </c:numRef>
          </c:val>
        </c:ser>
        <c:ser>
          <c:idx val="3"/>
          <c:order val="3"/>
          <c:tx>
            <c:strRef>
              <c:f>'[exp_n_demo_latest_0222_wo_outliers-1.xlsm]age'!$F$49</c:f>
              <c:strCache>
                <c:ptCount val="1"/>
                <c:pt idx="0">
                  <c:v>55-65</c:v>
                </c:pt>
              </c:strCache>
            </c:strRef>
          </c:tx>
          <c:invertIfNegative val="0"/>
          <c:cat>
            <c:strRef>
              <c:f>'[exp_n_demo_latest_0222_wo_outliers-1.xlsm]age'!$B$50:$B$51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'[exp_n_demo_latest_0222_wo_outliers-1.xlsm]age'!$F$50:$F$51</c:f>
              <c:numCache>
                <c:formatCode>General</c:formatCode>
                <c:ptCount val="2"/>
                <c:pt idx="0">
                  <c:v>5597.0888888888894</c:v>
                </c:pt>
                <c:pt idx="1">
                  <c:v>3149.7777777777778</c:v>
                </c:pt>
              </c:numCache>
            </c:numRef>
          </c:val>
        </c:ser>
        <c:ser>
          <c:idx val="4"/>
          <c:order val="4"/>
          <c:tx>
            <c:strRef>
              <c:f>'[exp_n_demo_latest_0222_wo_outliers-1.xlsm]age'!$G$49</c:f>
              <c:strCache>
                <c:ptCount val="1"/>
                <c:pt idx="0">
                  <c:v>65+</c:v>
                </c:pt>
              </c:strCache>
            </c:strRef>
          </c:tx>
          <c:invertIfNegative val="0"/>
          <c:cat>
            <c:strRef>
              <c:f>'[exp_n_demo_latest_0222_wo_outliers-1.xlsm]age'!$B$50:$B$51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'[exp_n_demo_latest_0222_wo_outliers-1.xlsm]age'!$G$50:$G$51</c:f>
              <c:numCache>
                <c:formatCode>General</c:formatCode>
                <c:ptCount val="2"/>
                <c:pt idx="0">
                  <c:v>5909.2</c:v>
                </c:pt>
                <c:pt idx="1">
                  <c:v>5115.3611111111122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44098784"/>
        <c:axId val="344099176"/>
      </c:barChart>
      <c:catAx>
        <c:axId val="344098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344099176"/>
        <c:crosses val="autoZero"/>
        <c:auto val="1"/>
        <c:lblAlgn val="ctr"/>
        <c:lblOffset val="100"/>
        <c:noMultiLvlLbl val="0"/>
      </c:catAx>
      <c:valAx>
        <c:axId val="344099176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344098784"/>
        <c:crosses val="autoZero"/>
        <c:crossBetween val="between"/>
      </c:valAx>
      <c:spPr>
        <a:ln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87818837068443401"/>
          <c:y val="0.28269991251093601"/>
          <c:w val="8.8478295982233002E-2"/>
          <c:h val="0.41237751531058597"/>
        </c:manualLayout>
      </c:layout>
      <c:overlay val="0"/>
      <c:txPr>
        <a:bodyPr/>
        <a:lstStyle/>
        <a:p>
          <a:pPr>
            <a:defRPr sz="800"/>
          </a:pPr>
          <a:endParaRPr lang="en-US"/>
        </a:p>
      </c:txPr>
    </c:legend>
    <c:plotVisOnly val="1"/>
    <c:dispBlanksAs val="gap"/>
    <c:showDLblsOverMax val="0"/>
  </c:chart>
  <c:spPr>
    <a:ln>
      <a:solidFill>
        <a:schemeClr val="tx1"/>
      </a:solidFill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723630907375"/>
          <c:y val="5.9577720822975501E-2"/>
          <c:w val="0.65572574789290194"/>
          <c:h val="0.80228306322625398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'[exp_n_demo_latest_0222_wo_outliers (1).xlsm]Education'!$F$57</c:f>
              <c:strCache>
                <c:ptCount val="1"/>
                <c:pt idx="0">
                  <c:v> High School degree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'[exp_n_demo_latest_0222_wo_outliers (1).xlsm]Education'!$E$58:$E$59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 (1).xlsm]Education'!$F$58:$F$59</c:f>
              <c:numCache>
                <c:formatCode>General</c:formatCode>
                <c:ptCount val="2"/>
                <c:pt idx="0">
                  <c:v>18054.64444444445</c:v>
                </c:pt>
                <c:pt idx="1">
                  <c:v>5059.4166666666679</c:v>
                </c:pt>
              </c:numCache>
            </c:numRef>
          </c:val>
        </c:ser>
        <c:ser>
          <c:idx val="1"/>
          <c:order val="1"/>
          <c:tx>
            <c:strRef>
              <c:f>'[exp_n_demo_latest_0222_wo_outliers (1).xlsm]Education'!$G$57</c:f>
              <c:strCache>
                <c:ptCount val="1"/>
                <c:pt idx="0">
                  <c:v> Bachelor degree 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'[exp_n_demo_latest_0222_wo_outliers (1).xlsm]Education'!$E$58:$E$59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 (1).xlsm]Education'!$G$58:$G$59</c:f>
              <c:numCache>
                <c:formatCode>General</c:formatCode>
                <c:ptCount val="2"/>
                <c:pt idx="0">
                  <c:v>6228.3555555555558</c:v>
                </c:pt>
                <c:pt idx="1">
                  <c:v>4395.7777777777756</c:v>
                </c:pt>
              </c:numCache>
            </c:numRef>
          </c:val>
        </c:ser>
        <c:ser>
          <c:idx val="2"/>
          <c:order val="2"/>
          <c:tx>
            <c:strRef>
              <c:f>'[exp_n_demo_latest_0222_wo_outliers (1).xlsm]Education'!$H$57</c:f>
              <c:strCache>
                <c:ptCount val="1"/>
                <c:pt idx="0">
                  <c:v>Advanced degree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'[exp_n_demo_latest_0222_wo_outliers (1).xlsm]Education'!$E$58:$E$59</c:f>
              <c:strCache>
                <c:ptCount val="2"/>
                <c:pt idx="0">
                  <c:v>Chula Vista</c:v>
                </c:pt>
                <c:pt idx="1">
                  <c:v>Del Mar &amp; Mira Mesa</c:v>
                </c:pt>
              </c:strCache>
            </c:strRef>
          </c:cat>
          <c:val>
            <c:numRef>
              <c:f>'[exp_n_demo_latest_0222_wo_outliers (1).xlsm]Education'!$H$58:$H$59</c:f>
              <c:numCache>
                <c:formatCode>General</c:formatCode>
                <c:ptCount val="2"/>
                <c:pt idx="0">
                  <c:v>2889.8222222222221</c:v>
                </c:pt>
                <c:pt idx="1">
                  <c:v>3942.6666666666661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44099960"/>
        <c:axId val="344100352"/>
      </c:barChart>
      <c:catAx>
        <c:axId val="34409996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4100352"/>
        <c:crosses val="autoZero"/>
        <c:auto val="1"/>
        <c:lblAlgn val="ctr"/>
        <c:lblOffset val="100"/>
        <c:noMultiLvlLbl val="0"/>
      </c:catAx>
      <c:valAx>
        <c:axId val="344100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409996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0.75527571465642795"/>
          <c:y val="0.36529894847731498"/>
          <c:w val="0.230963789127799"/>
          <c:h val="0.463149734389351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3180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0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92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7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9343647" y="4235849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2100045" y="4211001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338859" y="1362700"/>
            <a:ext cx="9515556" cy="2032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338869" y="5292133"/>
            <a:ext cx="9515556" cy="2032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338867" y="2335685"/>
            <a:ext cx="9515600" cy="136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7200"/>
            </a:lvl1pPr>
            <a:lvl2pPr lvl="1" algn="ctr">
              <a:spcBef>
                <a:spcPts val="0"/>
              </a:spcBef>
              <a:buSzPct val="100000"/>
              <a:defRPr sz="7200"/>
            </a:lvl2pPr>
            <a:lvl3pPr lvl="2" algn="ctr">
              <a:spcBef>
                <a:spcPts val="0"/>
              </a:spcBef>
              <a:buSzPct val="100000"/>
              <a:defRPr sz="7200"/>
            </a:lvl3pPr>
            <a:lvl4pPr lvl="3" algn="ctr">
              <a:spcBef>
                <a:spcPts val="0"/>
              </a:spcBef>
              <a:buSzPct val="100000"/>
              <a:defRPr sz="7200"/>
            </a:lvl4pPr>
            <a:lvl5pPr lvl="4" algn="ctr">
              <a:spcBef>
                <a:spcPts val="0"/>
              </a:spcBef>
              <a:buSzPct val="100000"/>
              <a:defRPr sz="7200"/>
            </a:lvl5pPr>
            <a:lvl6pPr lvl="5" algn="ctr">
              <a:spcBef>
                <a:spcPts val="0"/>
              </a:spcBef>
              <a:buSzPct val="100000"/>
              <a:defRPr sz="7200"/>
            </a:lvl6pPr>
            <a:lvl7pPr lvl="6" algn="ctr">
              <a:spcBef>
                <a:spcPts val="0"/>
              </a:spcBef>
              <a:buSzPct val="100000"/>
              <a:defRPr sz="7200"/>
            </a:lvl7pPr>
            <a:lvl8pPr lvl="7" algn="ctr">
              <a:spcBef>
                <a:spcPts val="0"/>
              </a:spcBef>
              <a:buSzPct val="100000"/>
              <a:defRPr sz="7200"/>
            </a:lvl8pPr>
            <a:lvl9pPr lvl="8" algn="ctr"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849633" y="3800052"/>
            <a:ext cx="6494000" cy="105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345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67" y="3429200"/>
            <a:ext cx="12192000" cy="342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15600" y="1086400"/>
            <a:ext cx="11428400" cy="1256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177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100" y="6727600"/>
            <a:ext cx="12192000" cy="13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1563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1779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58554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12396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84800" cy="5454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5793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cxnSp>
        <p:nvCxnSpPr>
          <p:cNvPr id="47" name="Shape 47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54000" y="1386233"/>
            <a:ext cx="5393600" cy="2234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354000" y="3635833"/>
            <a:ext cx="5393600" cy="164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4548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15600" y="5640967"/>
            <a:ext cx="7998400" cy="79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32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60806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10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15600" y="1739800"/>
            <a:ext cx="113608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15600" y="3994200"/>
            <a:ext cx="113608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850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93369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9343647" y="4235849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2100045" y="4211001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338859" y="1362700"/>
            <a:ext cx="9515556" cy="2032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338869" y="5292133"/>
            <a:ext cx="9515556" cy="2032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338867" y="2335685"/>
            <a:ext cx="9515600" cy="136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7200"/>
            </a:lvl1pPr>
            <a:lvl2pPr lvl="1" algn="ctr">
              <a:spcBef>
                <a:spcPts val="0"/>
              </a:spcBef>
              <a:buSzPct val="100000"/>
              <a:defRPr sz="7200"/>
            </a:lvl2pPr>
            <a:lvl3pPr lvl="2" algn="ctr">
              <a:spcBef>
                <a:spcPts val="0"/>
              </a:spcBef>
              <a:buSzPct val="100000"/>
              <a:defRPr sz="7200"/>
            </a:lvl3pPr>
            <a:lvl4pPr lvl="3" algn="ctr">
              <a:spcBef>
                <a:spcPts val="0"/>
              </a:spcBef>
              <a:buSzPct val="100000"/>
              <a:defRPr sz="7200"/>
            </a:lvl4pPr>
            <a:lvl5pPr lvl="4" algn="ctr">
              <a:spcBef>
                <a:spcPts val="0"/>
              </a:spcBef>
              <a:buSzPct val="100000"/>
              <a:defRPr sz="7200"/>
            </a:lvl5pPr>
            <a:lvl6pPr lvl="5" algn="ctr">
              <a:spcBef>
                <a:spcPts val="0"/>
              </a:spcBef>
              <a:buSzPct val="100000"/>
              <a:defRPr sz="7200"/>
            </a:lvl6pPr>
            <a:lvl7pPr lvl="6" algn="ctr">
              <a:spcBef>
                <a:spcPts val="0"/>
              </a:spcBef>
              <a:buSzPct val="100000"/>
              <a:defRPr sz="7200"/>
            </a:lvl7pPr>
            <a:lvl8pPr lvl="7" algn="ctr">
              <a:spcBef>
                <a:spcPts val="0"/>
              </a:spcBef>
              <a:buSzPct val="100000"/>
              <a:defRPr sz="7200"/>
            </a:lvl8pPr>
            <a:lvl9pPr lvl="8" algn="ctr"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849633" y="3800052"/>
            <a:ext cx="6494000" cy="105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2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016766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67" y="3429200"/>
            <a:ext cx="12192000" cy="342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15600" y="1086400"/>
            <a:ext cx="11428400" cy="1256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1607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100" y="6727600"/>
            <a:ext cx="12192000" cy="13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9311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94787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035299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68938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84800" cy="5454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72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48337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cxnSp>
        <p:nvCxnSpPr>
          <p:cNvPr id="47" name="Shape 47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54000" y="1386233"/>
            <a:ext cx="5393600" cy="2234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354000" y="3635833"/>
            <a:ext cx="5393600" cy="164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0845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15600" y="5640967"/>
            <a:ext cx="7998400" cy="79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32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1711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10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15600" y="1739800"/>
            <a:ext cx="113608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73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15600" y="3994200"/>
            <a:ext cx="113608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00927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3488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 hangingPunct="1"/>
            <a:fld id="{00000000-1234-1234-1234-123412341234}" type="slidenum">
              <a:rPr lang="en" sz="1333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pPr algn="r" hangingPunct="1"/>
              <a:t>‹#›</a:t>
            </a:fld>
            <a:endParaRPr lang="en" sz="1333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50794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 hangingPunct="1"/>
            <a:fld id="{00000000-1234-1234-1234-123412341234}" type="slidenum">
              <a:rPr lang="en" sz="1333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pPr algn="r" hangingPunct="1"/>
              <a:t>‹#›</a:t>
            </a:fld>
            <a:endParaRPr lang="en" sz="1333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64628888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jpe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andiegohearts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3369466" y="801732"/>
            <a:ext cx="5470233" cy="505996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950600" y="3897297"/>
            <a:ext cx="6494000" cy="514904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Regional Variation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Analysis</a:t>
            </a:r>
          </a:p>
          <a:p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Coronary </a:t>
            </a:r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H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eart Disease 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  <a:p>
            <a:endParaRPr dirty="0"/>
          </a:p>
        </p:txBody>
      </p:sp>
      <p:sp>
        <p:nvSpPr>
          <p:cNvPr id="68" name="Shape 68"/>
          <p:cNvSpPr/>
          <p:nvPr/>
        </p:nvSpPr>
        <p:spPr>
          <a:xfrm>
            <a:off x="2081567" y="2170232"/>
            <a:ext cx="8232061" cy="11785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 hangingPunct="1"/>
            <a:r>
              <a:rPr sz="1867" b="1" dirty="0"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EF6C00"/>
                </a:solidFill>
                <a:latin typeface="PT Sans Narrow"/>
                <a:cs typeface="Arial"/>
                <a:sym typeface="Arial"/>
              </a:rPr>
              <a:t>San Diego Hearts</a:t>
            </a:r>
          </a:p>
        </p:txBody>
      </p:sp>
      <p:sp>
        <p:nvSpPr>
          <p:cNvPr id="8" name="Shape 114"/>
          <p:cNvSpPr/>
          <p:nvPr/>
        </p:nvSpPr>
        <p:spPr>
          <a:xfrm>
            <a:off x="1532581" y="5790055"/>
            <a:ext cx="9144001" cy="6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algn="ctr">
              <a:lnSpc>
                <a:spcPct val="81000"/>
              </a:lnSpc>
              <a:spcBef>
                <a:spcPts val="1000"/>
              </a:spcBef>
              <a:defRPr sz="2000"/>
            </a:lvl1pPr>
          </a:lstStyle>
          <a:p>
            <a:r>
              <a:rPr dirty="0" err="1">
                <a:latin typeface="Calibri"/>
              </a:rPr>
              <a:t>Akshit</a:t>
            </a:r>
            <a:r>
              <a:rPr dirty="0">
                <a:latin typeface="Calibri"/>
              </a:rPr>
              <a:t> Bhatnagar, Disha Singla, Ehab Abdelmaguid, Michael </a:t>
            </a:r>
            <a:r>
              <a:rPr dirty="0" err="1" smtClean="0">
                <a:latin typeface="Calibri"/>
              </a:rPr>
              <a:t>Galar</a:t>
            </a:r>
            <a:r>
              <a:rPr lang="en-US" dirty="0" err="1" smtClean="0">
                <a:latin typeface="Calibri"/>
              </a:rPr>
              <a:t>n</a:t>
            </a:r>
            <a:r>
              <a:rPr dirty="0" err="1" smtClean="0">
                <a:latin typeface="Calibri"/>
              </a:rPr>
              <a:t>yk</a:t>
            </a:r>
            <a:r>
              <a:rPr dirty="0">
                <a:latin typeface="Calibri"/>
              </a:rPr>
              <a:t>, </a:t>
            </a:r>
            <a:r>
              <a:rPr dirty="0" err="1">
                <a:latin typeface="Calibri"/>
              </a:rPr>
              <a:t>Orysya</a:t>
            </a:r>
            <a:r>
              <a:rPr dirty="0">
                <a:latin typeface="Calibri"/>
              </a:rPr>
              <a:t> </a:t>
            </a:r>
            <a:r>
              <a:rPr dirty="0" err="1">
                <a:latin typeface="Calibri"/>
              </a:rPr>
              <a:t>Stus</a:t>
            </a:r>
            <a:r>
              <a:rPr dirty="0">
                <a:latin typeface="Calibri"/>
              </a:rPr>
              <a:t> </a:t>
            </a:r>
          </a:p>
        </p:txBody>
      </p:sp>
      <p:sp>
        <p:nvSpPr>
          <p:cNvPr id="9" name="Shape 115"/>
          <p:cNvSpPr/>
          <p:nvPr/>
        </p:nvSpPr>
        <p:spPr>
          <a:xfrm>
            <a:off x="4657025" y="6186676"/>
            <a:ext cx="289511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2400"/>
            </a:lvl1pPr>
          </a:lstStyle>
          <a:p>
            <a:r>
              <a:rPr sz="2000" dirty="0">
                <a:latin typeface="Calibri"/>
              </a:rPr>
              <a:t>Team </a:t>
            </a:r>
            <a:r>
              <a:rPr sz="2000" dirty="0" smtClean="0">
                <a:latin typeface="Calibri"/>
              </a:rPr>
              <a:t>203</a:t>
            </a:r>
            <a:r>
              <a:rPr lang="en-US" sz="2000" dirty="0" smtClean="0">
                <a:latin typeface="Calibri"/>
              </a:rPr>
              <a:t>  </a:t>
            </a:r>
            <a:r>
              <a:rPr lang="en-US" sz="2000" dirty="0" err="1" smtClean="0">
                <a:latin typeface="Calibri"/>
              </a:rPr>
              <a:t>DataPros</a:t>
            </a:r>
            <a:endParaRPr sz="20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330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>
            <a:off x="345021" y="1245662"/>
            <a:ext cx="2607424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lang="en-US" dirty="0" smtClean="0"/>
              <a:t>Total Cases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United States: 801,000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California: 78,000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San Diego: 3,229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8910" y="-79901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Regional Variation Analysis	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94"/>
          <a:stretch/>
        </p:blipFill>
        <p:spPr>
          <a:xfrm>
            <a:off x="3121765" y="1080813"/>
            <a:ext cx="8920635" cy="51206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684073" y="4006007"/>
            <a:ext cx="2287828" cy="646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Del Mar-Mira Mesa (</a:t>
            </a:r>
            <a:r>
              <a:rPr lang="en-US" dirty="0"/>
              <a:t>L</a:t>
            </a:r>
            <a:r>
              <a:rPr lang="en-US" dirty="0" smtClean="0"/>
              <a:t>east cases )</a:t>
            </a:r>
          </a:p>
        </p:txBody>
      </p:sp>
      <p:sp>
        <p:nvSpPr>
          <p:cNvPr id="6" name="Right Arrow 5"/>
          <p:cNvSpPr/>
          <p:nvPr/>
        </p:nvSpPr>
        <p:spPr>
          <a:xfrm>
            <a:off x="2971901" y="5294555"/>
            <a:ext cx="2002386" cy="155448"/>
          </a:xfrm>
          <a:prstGeom prst="rightArrow">
            <a:avLst/>
          </a:prstGeom>
          <a:solidFill>
            <a:schemeClr val="accent2"/>
          </a:solidFill>
          <a:ln w="12700" cap="flat">
            <a:solidFill>
              <a:schemeClr val="tx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2981629" y="4251448"/>
            <a:ext cx="1638686" cy="155448"/>
          </a:xfrm>
          <a:prstGeom prst="rightArrow">
            <a:avLst/>
          </a:prstGeom>
          <a:solidFill>
            <a:schemeClr val="accent2"/>
          </a:solidFill>
          <a:ln w="12700" cap="flat">
            <a:solidFill>
              <a:schemeClr val="tx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4617" y="5126838"/>
            <a:ext cx="2287828" cy="64632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algn="ctr"/>
          </a:lstStyle>
          <a:p>
            <a:r>
              <a:rPr lang="en-US" dirty="0"/>
              <a:t>Chula Vista </a:t>
            </a:r>
          </a:p>
          <a:p>
            <a:r>
              <a:rPr lang="en-US" dirty="0" smtClean="0"/>
              <a:t>(Most cases)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2165" y="3601967"/>
            <a:ext cx="3318400" cy="695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069" y="3456031"/>
            <a:ext cx="2665401" cy="717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7175" y="1968578"/>
            <a:ext cx="1473383" cy="982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198" y="4322729"/>
            <a:ext cx="2665399" cy="487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9333" y="1890233"/>
            <a:ext cx="1428200" cy="142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/>
          <p:nvPr/>
        </p:nvSpPr>
        <p:spPr>
          <a:xfrm>
            <a:off x="3443833" y="3671500"/>
            <a:ext cx="688400" cy="6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7850500" y="3640333"/>
            <a:ext cx="688400" cy="6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pPr hangingPunct="1"/>
            <a:endParaRPr sz="1867">
              <a:cs typeface="Arial"/>
              <a:sym typeface="Arial"/>
            </a:endParaRPr>
          </a:p>
        </p:txBody>
      </p:sp>
      <p:pic>
        <p:nvPicPr>
          <p:cNvPr id="104" name="Shape 10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677883" y="1890217"/>
            <a:ext cx="3306159" cy="10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332349" y="4981068"/>
            <a:ext cx="1997200" cy="1607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998267" y="3160613"/>
            <a:ext cx="2665400" cy="164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282515" y="4810000"/>
            <a:ext cx="3626973" cy="154146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153000" y="1151933"/>
            <a:ext cx="3114384" cy="1147384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3200" dirty="0" smtClean="0"/>
              <a:t>Datasets</a:t>
            </a:r>
            <a:endParaRPr lang="en" sz="3200" dirty="0"/>
          </a:p>
        </p:txBody>
      </p: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5172916" y="1151933"/>
            <a:ext cx="1711600" cy="6956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3200"/>
              <a:t>Tools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9506449" y="1151933"/>
            <a:ext cx="1823100" cy="6956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3200" dirty="0"/>
              <a:t>Product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455259" y="1864038"/>
            <a:ext cx="1734385" cy="1655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http://www.eu_chair.uevora.pt/var/plain_site/storage/images/news-events/news-events/experimental-design-and-statistical-data-analysis-applications-in-r-for-environmental-biological-and-health-data/5741-2-por-PT/Experimental-Design-and-Statistical-Data-Analysis-applications-in-R-for-environmental-biological-and-health-data_large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644" y="2062170"/>
            <a:ext cx="1300363" cy="98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779" y="5104658"/>
            <a:ext cx="1428107" cy="685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68" y="5104658"/>
            <a:ext cx="685800" cy="4766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356" y="5104658"/>
            <a:ext cx="1916482" cy="685800"/>
          </a:xfrm>
          <a:prstGeom prst="rect">
            <a:avLst/>
          </a:prstGeom>
        </p:spPr>
      </p:pic>
      <p:sp>
        <p:nvSpPr>
          <p:cNvPr id="26" name="Title 1"/>
          <p:cNvSpPr txBox="1">
            <a:spLocks/>
          </p:cNvSpPr>
          <p:nvPr/>
        </p:nvSpPr>
        <p:spPr>
          <a:xfrm>
            <a:off x="38910" y="-79901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Process and Datasets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224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2708553" y="944891"/>
            <a:ext cx="92909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b="1" dirty="0"/>
              <a:t>Ethnicity</a:t>
            </a:r>
          </a:p>
        </p:txBody>
      </p:sp>
      <p:sp>
        <p:nvSpPr>
          <p:cNvPr id="163" name="Shape 163"/>
          <p:cNvSpPr/>
          <p:nvPr/>
        </p:nvSpPr>
        <p:spPr>
          <a:xfrm>
            <a:off x="8674471" y="3824272"/>
            <a:ext cx="45621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b="1" dirty="0" smtClean="0"/>
              <a:t>Age</a:t>
            </a:r>
            <a:endParaRPr b="1" dirty="0"/>
          </a:p>
        </p:txBody>
      </p:sp>
      <p:sp>
        <p:nvSpPr>
          <p:cNvPr id="165" name="Shape 165"/>
          <p:cNvSpPr/>
          <p:nvPr/>
        </p:nvSpPr>
        <p:spPr>
          <a:xfrm>
            <a:off x="8674471" y="944891"/>
            <a:ext cx="104451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b="1" dirty="0"/>
              <a:t>Education</a:t>
            </a:r>
          </a:p>
        </p:txBody>
      </p:sp>
      <p:graphicFrame>
        <p:nvGraphicFramePr>
          <p:cNvPr id="167" name="Chart 167"/>
          <p:cNvGraphicFramePr/>
          <p:nvPr>
            <p:extLst>
              <p:ext uri="{D42A27DB-BD31-4B8C-83A1-F6EECF244321}">
                <p14:modId xmlns:p14="http://schemas.microsoft.com/office/powerpoint/2010/main" val="2571970037"/>
              </p:ext>
            </p:extLst>
          </p:nvPr>
        </p:nvGraphicFramePr>
        <p:xfrm>
          <a:off x="439458" y="1324176"/>
          <a:ext cx="5467289" cy="2500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itle 1"/>
          <p:cNvSpPr txBox="1">
            <a:spLocks/>
          </p:cNvSpPr>
          <p:nvPr/>
        </p:nvSpPr>
        <p:spPr>
          <a:xfrm>
            <a:off x="0" y="-159397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Demographics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107728"/>
              </p:ext>
            </p:extLst>
          </p:nvPr>
        </p:nvGraphicFramePr>
        <p:xfrm>
          <a:off x="439459" y="4265778"/>
          <a:ext cx="5467288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864378"/>
              </p:ext>
            </p:extLst>
          </p:nvPr>
        </p:nvGraphicFramePr>
        <p:xfrm>
          <a:off x="6361889" y="4265778"/>
          <a:ext cx="5537592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Shape 163"/>
          <p:cNvSpPr/>
          <p:nvPr/>
        </p:nvSpPr>
        <p:spPr>
          <a:xfrm>
            <a:off x="2862026" y="3824272"/>
            <a:ext cx="79925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b="1" dirty="0" smtClean="0"/>
              <a:t>Income</a:t>
            </a:r>
            <a:endParaRPr b="1" dirty="0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1753214"/>
              </p:ext>
            </p:extLst>
          </p:nvPr>
        </p:nvGraphicFramePr>
        <p:xfrm>
          <a:off x="6361889" y="1333408"/>
          <a:ext cx="5537591" cy="2490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38910" y="-79901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Lifestyle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908" y="1246184"/>
            <a:ext cx="9754183" cy="5382104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408430"/>
              </p:ext>
            </p:extLst>
          </p:nvPr>
        </p:nvGraphicFramePr>
        <p:xfrm>
          <a:off x="1000867" y="2888935"/>
          <a:ext cx="9855202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218"/>
                <a:gridCol w="1468877"/>
                <a:gridCol w="1410510"/>
                <a:gridCol w="1478605"/>
                <a:gridCol w="1410510"/>
                <a:gridCol w="1449422"/>
                <a:gridCol w="14980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Chula Vista Spent:</a:t>
                      </a:r>
                      <a:endParaRPr lang="en-US" sz="1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28% More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29% More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42% More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16% More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38% More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27% Less</a:t>
                      </a:r>
                      <a:endParaRPr lang="en-US" sz="1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8726632" y="1569006"/>
            <a:ext cx="132023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b="1" dirty="0"/>
              <a:t>Cardiologists</a:t>
            </a:r>
          </a:p>
        </p:txBody>
      </p:sp>
      <p:sp>
        <p:nvSpPr>
          <p:cNvPr id="182" name="Shape 182"/>
          <p:cNvSpPr/>
          <p:nvPr/>
        </p:nvSpPr>
        <p:spPr>
          <a:xfrm>
            <a:off x="6671797" y="1569006"/>
            <a:ext cx="68392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b="1" dirty="0"/>
              <a:t>Parks</a:t>
            </a:r>
          </a:p>
        </p:txBody>
      </p:sp>
      <p:sp>
        <p:nvSpPr>
          <p:cNvPr id="184" name="Shape 184"/>
          <p:cNvSpPr/>
          <p:nvPr/>
        </p:nvSpPr>
        <p:spPr>
          <a:xfrm>
            <a:off x="4557760" y="1569006"/>
            <a:ext cx="153824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b="1" dirty="0"/>
              <a:t>Fitness Centers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8910" y="-79901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Amenities Available	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8" t="1497" r="32277" b="22475"/>
          <a:stretch/>
        </p:blipFill>
        <p:spPr>
          <a:xfrm>
            <a:off x="8726632" y="1952140"/>
            <a:ext cx="3333305" cy="42883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85" t="14378" r="5629"/>
          <a:stretch/>
        </p:blipFill>
        <p:spPr>
          <a:xfrm>
            <a:off x="6544891" y="1952140"/>
            <a:ext cx="1917849" cy="31163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67" b="13089"/>
          <a:stretch/>
        </p:blipFill>
        <p:spPr>
          <a:xfrm>
            <a:off x="85010" y="1952140"/>
            <a:ext cx="4367720" cy="22278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86" t="18433" r="7953"/>
          <a:stretch/>
        </p:blipFill>
        <p:spPr>
          <a:xfrm>
            <a:off x="4518703" y="1952140"/>
            <a:ext cx="1894242" cy="30889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91829" y="5184843"/>
            <a:ext cx="4216858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The number of fitness centers, parks, and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cardiologists (within 7 mile radius) is higher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in the Del Mar-Mira Mesa.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306693" y="1245662"/>
            <a:ext cx="7854814" cy="378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lang="en-US" sz="2400" dirty="0" smtClean="0"/>
              <a:t>Potential Users: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San Diego general public, Health Care Delivery Systems (Outreach), community workers, epidemiologists, hospitals (site location), Public Health Department</a:t>
            </a:r>
          </a:p>
          <a:p>
            <a:endParaRPr lang="en-US" sz="2400" dirty="0"/>
          </a:p>
          <a:p>
            <a:r>
              <a:rPr lang="en-US" sz="2400" dirty="0" smtClean="0"/>
              <a:t>Future Prospects: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Alert systems (preventing epidemics), answering ‘what ifs’ utilizing learning algorithms, </a:t>
            </a:r>
            <a:r>
              <a:rPr lang="en-US" sz="2400" b="1" dirty="0" smtClean="0">
                <a:solidFill>
                  <a:srgbClr val="FFC000"/>
                </a:solidFill>
              </a:rPr>
              <a:t>expand it to analyze other health concerns</a:t>
            </a:r>
            <a:r>
              <a:rPr lang="en-US" sz="2400" dirty="0"/>
              <a:t> </a:t>
            </a:r>
            <a:r>
              <a:rPr lang="en-US" sz="2400" smtClean="0"/>
              <a:t>and further evaluating </a:t>
            </a:r>
            <a:r>
              <a:rPr lang="en-US" sz="2400" dirty="0" smtClean="0"/>
              <a:t>correlations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Making San Diego campaigns more data-driven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910" y="-79901"/>
            <a:ext cx="10515600" cy="1325563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dirty="0" smtClean="0"/>
              <a:t>Future Prospects	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936119"/>
            <a:ext cx="12192000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7.png"/>
          <p:cNvPicPr>
            <a:picLocks noChangeAspect="1"/>
          </p:cNvPicPr>
          <p:nvPr/>
        </p:nvPicPr>
        <p:blipFill rotWithShape="1">
          <a:blip r:embed="rId2">
            <a:extLst/>
          </a:blip>
          <a:srcRect l="2048" t="13369" r="35359" b="11849"/>
          <a:stretch/>
        </p:blipFill>
        <p:spPr>
          <a:xfrm>
            <a:off x="8612341" y="1136979"/>
            <a:ext cx="3347883" cy="3266914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</p:spPr>
      </p:pic>
      <p:pic>
        <p:nvPicPr>
          <p:cNvPr id="8" name="image6.png"/>
          <p:cNvPicPr>
            <a:picLocks noChangeAspect="1"/>
          </p:cNvPicPr>
          <p:nvPr/>
        </p:nvPicPr>
        <p:blipFill rotWithShape="1">
          <a:blip r:embed="rId3">
            <a:extLst/>
          </a:blip>
          <a:srcRect l="11346" r="4085" b="7303"/>
          <a:stretch/>
        </p:blipFill>
        <p:spPr>
          <a:xfrm>
            <a:off x="8943865" y="4604753"/>
            <a:ext cx="2684834" cy="197554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>
            <a:hlinkClick r:id="rId4"/>
          </p:cNvPr>
          <p:cNvSpPr/>
          <p:nvPr/>
        </p:nvSpPr>
        <p:spPr>
          <a:xfrm>
            <a:off x="5084322" y="6118632"/>
            <a:ext cx="2162783" cy="461663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tx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DEMO TIME…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191</Words>
  <Application>Microsoft Office PowerPoint</Application>
  <PresentationFormat>Widescreen</PresentationFormat>
  <Paragraphs>45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Open Sans</vt:lpstr>
      <vt:lpstr>PT Sans Narrow</vt:lpstr>
      <vt:lpstr>Office Theme</vt:lpstr>
      <vt:lpstr>tropic</vt:lpstr>
      <vt:lpstr>1_tropic</vt:lpstr>
      <vt:lpstr>PowerPoint Presentation</vt:lpstr>
      <vt:lpstr>PowerPoint Presentation</vt:lpstr>
      <vt:lpstr>Datasets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 Diego Hearts</dc:title>
  <dc:creator>Abdelmaguid, Ehab</dc:creator>
  <cp:lastModifiedBy>Singla, Disha</cp:lastModifiedBy>
  <cp:revision>36</cp:revision>
  <dcterms:modified xsi:type="dcterms:W3CDTF">2017-02-26T19:51:56Z</dcterms:modified>
</cp:coreProperties>
</file>